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5" r:id="rId4"/>
    <p:sldId id="258" r:id="rId5"/>
    <p:sldId id="266" r:id="rId6"/>
    <p:sldId id="259" r:id="rId7"/>
    <p:sldId id="260" r:id="rId8"/>
    <p:sldId id="261" r:id="rId9"/>
    <p:sldId id="262" r:id="rId10"/>
    <p:sldId id="263" r:id="rId11"/>
    <p:sldId id="264"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League Spartan" panose="020B0604020202020204" charset="0"/>
      <p:regular r:id="rId17"/>
    </p:embeddedFont>
    <p:embeddedFont>
      <p:font typeface="Mont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34" y="5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26.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Times New Roman" panose="02020603050405020304" pitchFamily="18" charset="0"/>
                <a:cs typeface="Times New Roman" panose="02020603050405020304" pitchFamily="18" charset="0"/>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W</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6" name="Group 6"/>
          <p:cNvGrpSpPr>
            <a:grpSpLocks noChangeAspect="1"/>
          </p:cNvGrpSpPr>
          <p:nvPr/>
        </p:nvGrpSpPr>
        <p:grpSpPr>
          <a:xfrm>
            <a:off x="1455779" y="3667759"/>
            <a:ext cx="2430421" cy="1842388"/>
            <a:chOff x="0" y="0"/>
            <a:chExt cx="6350000" cy="6349975"/>
          </a:xfrm>
          <a:blipFill>
            <a:blip r:embed="rId4"/>
            <a:stretch>
              <a:fillRect l="-6250" r="-6250"/>
            </a:stretch>
          </a:blipFill>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12" name="Group 12"/>
          <p:cNvGrpSpPr/>
          <p:nvPr/>
        </p:nvGrpSpPr>
        <p:grpSpPr>
          <a:xfrm>
            <a:off x="7239000" y="3366229"/>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4" name="Group 14"/>
          <p:cNvGrpSpPr/>
          <p:nvPr/>
        </p:nvGrpSpPr>
        <p:grpSpPr>
          <a:xfrm>
            <a:off x="13866717" y="3518298"/>
            <a:ext cx="3535026" cy="4287833"/>
            <a:chOff x="0" y="0"/>
            <a:chExt cx="1157357" cy="1403823"/>
          </a:xfrm>
        </p:grpSpPr>
        <p:sp>
          <p:nvSpPr>
            <p:cNvPr id="15" name="Freeform 1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6" name="Group 16"/>
          <p:cNvGrpSpPr>
            <a:grpSpLocks noChangeAspect="1"/>
          </p:cNvGrpSpPr>
          <p:nvPr/>
        </p:nvGrpSpPr>
        <p:grpSpPr>
          <a:xfrm>
            <a:off x="8061757" y="3650956"/>
            <a:ext cx="1859198" cy="1859190"/>
            <a:chOff x="0" y="0"/>
            <a:chExt cx="6350000" cy="6349975"/>
          </a:xfrm>
          <a:blipFill>
            <a:blip r:embed="rId5"/>
            <a:stretch>
              <a:fillRect l="-25046" r="-25046"/>
            </a:stretch>
          </a:blipFill>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18" name="Group 18"/>
          <p:cNvGrpSpPr>
            <a:grpSpLocks noChangeAspect="1"/>
          </p:cNvGrpSpPr>
          <p:nvPr/>
        </p:nvGrpSpPr>
        <p:grpSpPr>
          <a:xfrm>
            <a:off x="14516894" y="3667758"/>
            <a:ext cx="2234673" cy="2234664"/>
            <a:chOff x="0" y="0"/>
            <a:chExt cx="6350000" cy="6349975"/>
          </a:xfrm>
          <a:blipFill>
            <a:blip r:embed="rId6"/>
            <a:stretch>
              <a:fillRect l="-6250" r="-6250"/>
            </a:stretch>
          </a:blipFill>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dirty="0">
                <a:solidFill>
                  <a:srgbClr val="FFBD59"/>
                </a:solidFill>
                <a:latin typeface="Times New Roman" panose="02020603050405020304" pitchFamily="18" charset="0"/>
                <a:cs typeface="Times New Roman" panose="02020603050405020304" pitchFamily="18" charset="0"/>
              </a:rPr>
              <a:t>The</a:t>
            </a:r>
            <a:r>
              <a:rPr lang="en-US" sz="8000" dirty="0">
                <a:solidFill>
                  <a:srgbClr val="FFBD59"/>
                </a:solidFill>
                <a:latin typeface="League Spartan"/>
              </a:rPr>
              <a:t> Team</a:t>
            </a:r>
          </a:p>
        </p:txBody>
      </p:sp>
      <p:sp>
        <p:nvSpPr>
          <p:cNvPr id="21" name="TextBox 21"/>
          <p:cNvSpPr txBox="1"/>
          <p:nvPr/>
        </p:nvSpPr>
        <p:spPr>
          <a:xfrm>
            <a:off x="1455779" y="6033175"/>
            <a:ext cx="2687924" cy="1308050"/>
          </a:xfrm>
          <a:prstGeom prst="rect">
            <a:avLst/>
          </a:prstGeom>
        </p:spPr>
        <p:txBody>
          <a:bodyPr lIns="0" tIns="0" rIns="0" bIns="0" rtlCol="0" anchor="t">
            <a:spAutoFit/>
          </a:bodyPr>
          <a:lstStyle/>
          <a:p>
            <a:pPr>
              <a:lnSpc>
                <a:spcPts val="3410"/>
              </a:lnSpc>
            </a:pPr>
            <a:r>
              <a:rPr lang="en-US" sz="3410" dirty="0">
                <a:solidFill>
                  <a:srgbClr val="FFBD59"/>
                </a:solidFill>
                <a:latin typeface="Times New Roman" panose="02020603050405020304" pitchFamily="18" charset="0"/>
                <a:cs typeface="Times New Roman" panose="02020603050405020304" pitchFamily="18" charset="0"/>
              </a:rPr>
              <a:t>Harshil Dhoot</a:t>
            </a:r>
          </a:p>
          <a:p>
            <a:pPr>
              <a:lnSpc>
                <a:spcPts val="3410"/>
              </a:lnSpc>
            </a:pPr>
            <a:endParaRPr lang="en-US" sz="3410" dirty="0">
              <a:solidFill>
                <a:srgbClr val="FFBD59"/>
              </a:solidFill>
              <a:latin typeface="Times New Roman" panose="02020603050405020304" pitchFamily="18" charset="0"/>
              <a:cs typeface="Times New Roman" panose="02020603050405020304" pitchFamily="18" charset="0"/>
            </a:endParaRPr>
          </a:p>
          <a:p>
            <a:pPr>
              <a:lnSpc>
                <a:spcPts val="3410"/>
              </a:lnSpc>
            </a:pPr>
            <a:r>
              <a:rPr lang="en-US" sz="3410" dirty="0" err="1">
                <a:solidFill>
                  <a:srgbClr val="FFBD59"/>
                </a:solidFill>
                <a:latin typeface="Times New Roman" panose="02020603050405020304" pitchFamily="18" charset="0"/>
                <a:cs typeface="Times New Roman" panose="02020603050405020304" pitchFamily="18" charset="0"/>
              </a:rPr>
              <a:t>Frount</a:t>
            </a:r>
            <a:r>
              <a:rPr lang="en-US" sz="3410" dirty="0">
                <a:solidFill>
                  <a:srgbClr val="FFBD59"/>
                </a:solidFill>
                <a:latin typeface="Times New Roman" panose="02020603050405020304" pitchFamily="18" charset="0"/>
                <a:cs typeface="Times New Roman" panose="02020603050405020304" pitchFamily="18" charset="0"/>
              </a:rPr>
              <a:t> End </a:t>
            </a:r>
          </a:p>
        </p:txBody>
      </p:sp>
      <p:sp>
        <p:nvSpPr>
          <p:cNvPr id="25" name="TextBox 25"/>
          <p:cNvSpPr txBox="1"/>
          <p:nvPr/>
        </p:nvSpPr>
        <p:spPr>
          <a:xfrm>
            <a:off x="7710318" y="6000259"/>
            <a:ext cx="3489569" cy="1308050"/>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Times New Roman" panose="02020603050405020304" pitchFamily="18" charset="0"/>
                <a:cs typeface="Times New Roman" panose="02020603050405020304" pitchFamily="18" charset="0"/>
              </a:rPr>
              <a:t>Shubham </a:t>
            </a:r>
            <a:r>
              <a:rPr lang="en-US" sz="3410" dirty="0" err="1">
                <a:solidFill>
                  <a:srgbClr val="FFBD59"/>
                </a:solidFill>
                <a:latin typeface="Times New Roman" panose="02020603050405020304" pitchFamily="18" charset="0"/>
                <a:cs typeface="Times New Roman" panose="02020603050405020304" pitchFamily="18" charset="0"/>
              </a:rPr>
              <a:t>kumar</a:t>
            </a:r>
            <a:r>
              <a:rPr lang="en-US" sz="3410" dirty="0">
                <a:solidFill>
                  <a:srgbClr val="FFBD59"/>
                </a:solidFill>
                <a:latin typeface="Times New Roman" panose="02020603050405020304" pitchFamily="18" charset="0"/>
                <a:cs typeface="Times New Roman" panose="02020603050405020304" pitchFamily="18" charset="0"/>
              </a:rPr>
              <a:t> bind</a:t>
            </a:r>
          </a:p>
          <a:p>
            <a:pPr marL="0" lvl="0" indent="0">
              <a:lnSpc>
                <a:spcPts val="3410"/>
              </a:lnSpc>
            </a:pPr>
            <a:r>
              <a:rPr lang="en-US" sz="3410" dirty="0">
                <a:solidFill>
                  <a:srgbClr val="FFBD59"/>
                </a:solidFill>
                <a:latin typeface="Times New Roman" panose="02020603050405020304" pitchFamily="18" charset="0"/>
                <a:cs typeface="Times New Roman" panose="02020603050405020304" pitchFamily="18" charset="0"/>
              </a:rPr>
              <a:t>lead</a:t>
            </a:r>
          </a:p>
        </p:txBody>
      </p:sp>
      <p:sp>
        <p:nvSpPr>
          <p:cNvPr id="26" name="TextBox 26"/>
          <p:cNvSpPr txBox="1"/>
          <p:nvPr/>
        </p:nvSpPr>
        <p:spPr>
          <a:xfrm>
            <a:off x="14020800" y="6033175"/>
            <a:ext cx="3044051" cy="1744067"/>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Times New Roman" panose="02020603050405020304" pitchFamily="18" charset="0"/>
                <a:cs typeface="Times New Roman" panose="02020603050405020304" pitchFamily="18" charset="0"/>
              </a:rPr>
              <a:t>Sukant</a:t>
            </a:r>
            <a:r>
              <a:rPr lang="en-US" sz="3410" dirty="0">
                <a:solidFill>
                  <a:srgbClr val="FFBD59"/>
                </a:solidFill>
                <a:latin typeface="Times New Roman" panose="02020603050405020304" pitchFamily="18" charset="0"/>
                <a:cs typeface="Times New Roman" panose="02020603050405020304" pitchFamily="18" charset="0"/>
              </a:rPr>
              <a:t> SAUMYA</a:t>
            </a:r>
          </a:p>
          <a:p>
            <a:pPr marL="0" lvl="0" indent="0">
              <a:lnSpc>
                <a:spcPts val="3410"/>
              </a:lnSpc>
            </a:pPr>
            <a:endParaRPr lang="en-US" sz="3410" dirty="0">
              <a:solidFill>
                <a:srgbClr val="FFBD59"/>
              </a:solidFill>
              <a:latin typeface="Times New Roman" panose="02020603050405020304" pitchFamily="18" charset="0"/>
              <a:cs typeface="Times New Roman" panose="02020603050405020304" pitchFamily="18" charset="0"/>
            </a:endParaRPr>
          </a:p>
          <a:p>
            <a:pPr marL="0" lvl="0" indent="0">
              <a:lnSpc>
                <a:spcPts val="3410"/>
              </a:lnSpc>
            </a:pPr>
            <a:r>
              <a:rPr lang="en-US" sz="3410" dirty="0">
                <a:solidFill>
                  <a:srgbClr val="FFBD59"/>
                </a:solidFill>
                <a:latin typeface="Times New Roman" panose="02020603050405020304" pitchFamily="18" charset="0"/>
                <a:cs typeface="Times New Roman" panose="02020603050405020304" pitchFamily="18" charset="0"/>
              </a:rPr>
              <a:t>Backend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Times New Roman" panose="02020603050405020304" pitchFamily="18" charset="0"/>
                <a:cs typeface="Times New Roman" panose="02020603050405020304" pitchFamily="18" charset="0"/>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1025922"/>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Times New Roman" panose="02020603050405020304" pitchFamily="18" charset="0"/>
                <a:cs typeface="Times New Roman" panose="02020603050405020304" pitchFamily="18" charset="0"/>
              </a:rPr>
              <a:t>Calorie Tracker</a:t>
            </a:r>
          </a:p>
        </p:txBody>
      </p:sp>
      <p:sp>
        <p:nvSpPr>
          <p:cNvPr id="6" name="TextBox 6"/>
          <p:cNvSpPr txBox="1"/>
          <p:nvPr/>
        </p:nvSpPr>
        <p:spPr>
          <a:xfrm>
            <a:off x="903091" y="4315198"/>
            <a:ext cx="7696631" cy="74905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Times New Roman" panose="02020603050405020304" pitchFamily="18" charset="0"/>
                <a:cs typeface="Times New Roman" panose="02020603050405020304" pitchFamily="18" charset="0"/>
              </a:rPr>
              <a:t>challenge of effective calorie intake monitoring and providing personalized diet recommendation</a:t>
            </a:r>
          </a:p>
        </p:txBody>
      </p:sp>
      <p:sp>
        <p:nvSpPr>
          <p:cNvPr id="7" name="TextBox 7"/>
          <p:cNvSpPr txBox="1"/>
          <p:nvPr/>
        </p:nvSpPr>
        <p:spPr>
          <a:xfrm>
            <a:off x="903091" y="5355470"/>
            <a:ext cx="7696631" cy="305737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Times New Roman" panose="02020603050405020304" pitchFamily="18" charset="0"/>
                <a:cs typeface="Times New Roman" panose="02020603050405020304" pitchFamily="18" charset="0"/>
              </a:rPr>
              <a:t>The Problem statement is critically important and relevant to the target audience for several reasons:</a:t>
            </a:r>
          </a:p>
          <a:p>
            <a:pPr marL="342900" lvl="0" indent="-342900" algn="l">
              <a:lnSpc>
                <a:spcPts val="2954"/>
              </a:lnSpc>
              <a:spcBef>
                <a:spcPct val="0"/>
              </a:spcBef>
              <a:buFont typeface="Arial" panose="020B0604020202020204" pitchFamily="34" charset="0"/>
              <a:buChar char="•"/>
            </a:pPr>
            <a:r>
              <a:rPr lang="en-US" sz="1969" u="none" strike="noStrike" dirty="0">
                <a:solidFill>
                  <a:srgbClr val="F5F5F3"/>
                </a:solidFill>
                <a:latin typeface="Times New Roman" panose="02020603050405020304" pitchFamily="18" charset="0"/>
                <a:cs typeface="Times New Roman" panose="02020603050405020304" pitchFamily="18" charset="0"/>
              </a:rPr>
              <a:t>Health and Well-being:</a:t>
            </a:r>
          </a:p>
          <a:p>
            <a:pPr marL="342900" lvl="0" indent="-342900" algn="l">
              <a:lnSpc>
                <a:spcPts val="2954"/>
              </a:lnSpc>
              <a:spcBef>
                <a:spcPct val="0"/>
              </a:spcBef>
              <a:buFont typeface="Arial" panose="020B0604020202020204" pitchFamily="34" charset="0"/>
              <a:buChar char="•"/>
            </a:pPr>
            <a:r>
              <a:rPr lang="en-US" sz="1969" u="none" strike="noStrike" dirty="0">
                <a:solidFill>
                  <a:srgbClr val="F5F5F3"/>
                </a:solidFill>
                <a:latin typeface="Times New Roman" panose="02020603050405020304" pitchFamily="18" charset="0"/>
                <a:cs typeface="Times New Roman" panose="02020603050405020304" pitchFamily="18" charset="0"/>
              </a:rPr>
              <a:t>Nutritional Awareness</a:t>
            </a:r>
          </a:p>
          <a:p>
            <a:pPr marL="342900" lvl="0" indent="-342900" algn="l">
              <a:lnSpc>
                <a:spcPts val="2954"/>
              </a:lnSpc>
              <a:spcBef>
                <a:spcPct val="0"/>
              </a:spcBef>
              <a:buFont typeface="Arial" panose="020B0604020202020204" pitchFamily="34" charset="0"/>
              <a:buChar char="•"/>
            </a:pPr>
            <a:r>
              <a:rPr lang="en-US" sz="1969" u="none" strike="noStrike" dirty="0">
                <a:solidFill>
                  <a:srgbClr val="F5F5F3"/>
                </a:solidFill>
                <a:latin typeface="Times New Roman" panose="02020603050405020304" pitchFamily="18" charset="0"/>
                <a:cs typeface="Times New Roman" panose="02020603050405020304" pitchFamily="18" charset="0"/>
              </a:rPr>
              <a:t>Fitness Enthusiasts:</a:t>
            </a:r>
          </a:p>
          <a:p>
            <a:pPr marL="342900" lvl="0" indent="-342900" algn="l">
              <a:lnSpc>
                <a:spcPts val="2954"/>
              </a:lnSpc>
              <a:spcBef>
                <a:spcPct val="0"/>
              </a:spcBef>
              <a:buFont typeface="Arial" panose="020B0604020202020204" pitchFamily="34" charset="0"/>
              <a:buChar char="•"/>
            </a:pPr>
            <a:r>
              <a:rPr lang="en-US" sz="1969" u="none" strike="noStrike" dirty="0">
                <a:solidFill>
                  <a:srgbClr val="F5F5F3"/>
                </a:solidFill>
                <a:latin typeface="Times New Roman" panose="02020603050405020304" pitchFamily="18" charset="0"/>
                <a:cs typeface="Times New Roman" panose="02020603050405020304" pitchFamily="18" charset="0"/>
              </a:rPr>
              <a:t>Diet Efficiency:</a:t>
            </a:r>
          </a:p>
          <a:p>
            <a:pPr lvl="0" algn="l">
              <a:lnSpc>
                <a:spcPts val="2954"/>
              </a:lnSpc>
              <a:spcBef>
                <a:spcPct val="0"/>
              </a:spcBef>
            </a:pPr>
            <a:endParaRPr lang="en-US" sz="1969" u="none" strike="noStrike" dirty="0">
              <a:solidFill>
                <a:srgbClr val="F5F5F3"/>
              </a:solidFill>
              <a:latin typeface="Times New Roman" panose="02020603050405020304" pitchFamily="18" charset="0"/>
              <a:cs typeface="Times New Roman" panose="02020603050405020304" pitchFamily="18" charset="0"/>
            </a:endParaRPr>
          </a:p>
          <a:p>
            <a:pPr marL="0" lvl="0" indent="0" algn="l">
              <a:lnSpc>
                <a:spcPts val="2954"/>
              </a:lnSpc>
              <a:spcBef>
                <a:spcPct val="0"/>
              </a:spcBef>
            </a:pPr>
            <a:endParaRPr lang="en-US" sz="1969" u="none" strike="noStrike" dirty="0">
              <a:solidFill>
                <a:srgbClr val="F5F5F3"/>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920676" y="7904831"/>
            <a:ext cx="7696631" cy="732445"/>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Times New Roman" panose="02020603050405020304" pitchFamily="18" charset="0"/>
                <a:cs typeface="Times New Roman" panose="02020603050405020304" pitchFamily="18" charset="0"/>
              </a:rPr>
              <a:t>PROVIDE STATISTICS OR DATA TO SUPPORT YOUR ARGUMENT.</a:t>
            </a:r>
          </a:p>
          <a:p>
            <a:pPr marL="0" lvl="0" indent="0" algn="l">
              <a:lnSpc>
                <a:spcPts val="2954"/>
              </a:lnSpc>
              <a:spcBef>
                <a:spcPct val="0"/>
              </a:spcBef>
            </a:pPr>
            <a:endParaRPr lang="en-US" sz="1969" u="none" strike="noStrike" dirty="0">
              <a:solidFill>
                <a:srgbClr val="F5F5F3"/>
              </a:solidFill>
              <a:latin typeface="Times New Roman" panose="02020603050405020304" pitchFamily="18" charset="0"/>
              <a:cs typeface="Times New Roman" panose="02020603050405020304" pitchFamily="18" charset="0"/>
            </a:endParaRPr>
          </a:p>
        </p:txBody>
      </p:sp>
      <p:grpSp>
        <p:nvGrpSpPr>
          <p:cNvPr id="9" name="Group 9"/>
          <p:cNvGrpSpPr>
            <a:grpSpLocks noChangeAspect="1"/>
          </p:cNvGrpSpPr>
          <p:nvPr/>
        </p:nvGrpSpPr>
        <p:grpSpPr>
          <a:xfrm>
            <a:off x="11317310" y="365127"/>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pic>
        <p:nvPicPr>
          <p:cNvPr id="1026" name="Picture 2" descr="GitHub - 2020sp93078/Calorie-Tracker">
            <a:extLst>
              <a:ext uri="{FF2B5EF4-FFF2-40B4-BE49-F238E27FC236}">
                <a16:creationId xmlns:a16="http://schemas.microsoft.com/office/drawing/2014/main" id="{2C165519-F656-A237-CEBE-FC0646F2EC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2108639"/>
            <a:ext cx="2910981" cy="1987460"/>
          </a:xfrm>
          <a:prstGeom prst="rect">
            <a:avLst/>
          </a:prstGeom>
          <a:pattFill prst="pct5">
            <a:fgClr>
              <a:schemeClr val="accent1"/>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1C93DB3-D7E7-5DDF-57A7-53321888141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pPr algn="l"/>
            <a:r>
              <a:rPr lang="en-US" b="1" i="0" dirty="0">
                <a:solidFill>
                  <a:srgbClr val="D1D5DB"/>
                </a:solidFill>
                <a:effectLst/>
                <a:latin typeface="Times New Roman" panose="02020603050405020304" pitchFamily="18" charset="0"/>
                <a:cs typeface="Times New Roman" panose="02020603050405020304" pitchFamily="18" charset="0"/>
              </a:rPr>
              <a:t>Diet-Related Diseases</a:t>
            </a:r>
            <a:r>
              <a:rPr lang="en-US" b="0" i="0" dirty="0">
                <a:solidFill>
                  <a:srgbClr val="D1D5D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r>
              <a:rPr lang="en-US" b="0" i="0" dirty="0">
                <a:solidFill>
                  <a:srgbClr val="D1D5DB"/>
                </a:solidFill>
                <a:effectLst/>
                <a:latin typeface="Times New Roman" panose="02020603050405020304" pitchFamily="18" charset="0"/>
                <a:cs typeface="Times New Roman" panose="02020603050405020304" pitchFamily="18" charset="0"/>
              </a:rPr>
              <a:t>The Centers for Disease Control and Prevention (CDC) reports that diet-related diseases, including heart disease, </a:t>
            </a:r>
          </a:p>
          <a:p>
            <a:pPr algn="l"/>
            <a:r>
              <a:rPr lang="en-US" b="0" i="0" dirty="0">
                <a:solidFill>
                  <a:srgbClr val="D1D5DB"/>
                </a:solidFill>
                <a:effectLst/>
                <a:latin typeface="Times New Roman" panose="02020603050405020304" pitchFamily="18" charset="0"/>
                <a:cs typeface="Times New Roman" panose="02020603050405020304" pitchFamily="18" charset="0"/>
              </a:rPr>
              <a:t> stroke, type 2 diabetes, and certain types of cancer, are some of the leading causes of preventable deaths in</a:t>
            </a:r>
          </a:p>
          <a:p>
            <a:pPr algn="l"/>
            <a:r>
              <a:rPr lang="en-US" b="0" i="0" dirty="0">
                <a:solidFill>
                  <a:srgbClr val="D1D5DB"/>
                </a:solidFill>
                <a:effectLst/>
                <a:latin typeface="Times New Roman" panose="02020603050405020304" pitchFamily="18" charset="0"/>
                <a:cs typeface="Times New Roman" panose="02020603050405020304" pitchFamily="18" charset="0"/>
              </a:rPr>
              <a:t> the United States.</a:t>
            </a:r>
          </a:p>
          <a:p>
            <a:pPr algn="l"/>
            <a:endParaRPr lang="en-US" dirty="0">
              <a:solidFill>
                <a:srgbClr val="D1D5DB"/>
              </a:solidFill>
              <a:latin typeface="Times New Roman" panose="02020603050405020304" pitchFamily="18" charset="0"/>
              <a:cs typeface="Times New Roman" panose="02020603050405020304" pitchFamily="18" charset="0"/>
            </a:endParaRPr>
          </a:p>
          <a:p>
            <a:pPr algn="l"/>
            <a:r>
              <a:rPr lang="en-US" b="1" i="0" dirty="0">
                <a:solidFill>
                  <a:srgbClr val="D1D5DB"/>
                </a:solidFill>
                <a:effectLst/>
                <a:latin typeface="Times New Roman" panose="02020603050405020304" pitchFamily="18" charset="0"/>
                <a:cs typeface="Times New Roman" panose="02020603050405020304" pitchFamily="18" charset="0"/>
              </a:rPr>
              <a:t>Rising Diabetes Prevalence</a:t>
            </a:r>
            <a:r>
              <a:rPr lang="en-US" b="0" i="0" dirty="0">
                <a:solidFill>
                  <a:srgbClr val="D1D5DB"/>
                </a:solidFill>
                <a:effectLst/>
                <a:latin typeface="Times New Roman" panose="02020603050405020304" pitchFamily="18" charset="0"/>
                <a:cs typeface="Times New Roman" panose="02020603050405020304" pitchFamily="18" charset="0"/>
              </a:rPr>
              <a:t>:</a:t>
            </a:r>
          </a:p>
          <a:p>
            <a:pPr algn="l"/>
            <a:r>
              <a:rPr lang="en-US" b="0" i="0" dirty="0">
                <a:solidFill>
                  <a:srgbClr val="D1D5DB"/>
                </a:solidFill>
                <a:effectLst/>
                <a:latin typeface="Times New Roman" panose="02020603050405020304" pitchFamily="18" charset="0"/>
                <a:cs typeface="Times New Roman" panose="02020603050405020304" pitchFamily="18" charset="0"/>
              </a:rPr>
              <a:t>India is often referred to as the diabetes capital of the world. The International Diabetes Federation (IDF) </a:t>
            </a:r>
          </a:p>
          <a:p>
            <a:pPr algn="l"/>
            <a:r>
              <a:rPr lang="en-US" b="0" i="0" dirty="0">
                <a:solidFill>
                  <a:srgbClr val="D1D5DB"/>
                </a:solidFill>
                <a:effectLst/>
                <a:latin typeface="Times New Roman" panose="02020603050405020304" pitchFamily="18" charset="0"/>
                <a:cs typeface="Times New Roman" panose="02020603050405020304" pitchFamily="18" charset="0"/>
              </a:rPr>
              <a:t> estimated that in 2021, 77 million adults in India had diabetes, emphasizing the need for dietary </a:t>
            </a:r>
          </a:p>
          <a:p>
            <a:pPr algn="l"/>
            <a:r>
              <a:rPr lang="en-US" b="0" i="0" dirty="0">
                <a:solidFill>
                  <a:srgbClr val="D1D5DB"/>
                </a:solidFill>
                <a:effectLst/>
                <a:latin typeface="Times New Roman" panose="02020603050405020304" pitchFamily="18" charset="0"/>
                <a:cs typeface="Times New Roman" panose="02020603050405020304" pitchFamily="18" charset="0"/>
              </a:rPr>
              <a:t> management and monitoring of calorie intake.</a:t>
            </a:r>
          </a:p>
          <a:p>
            <a:pPr algn="l"/>
            <a:endParaRPr lang="en-US" dirty="0">
              <a:solidFill>
                <a:srgbClr val="D1D5DB"/>
              </a:solidFill>
              <a:latin typeface="Times New Roman" panose="02020603050405020304" pitchFamily="18" charset="0"/>
              <a:cs typeface="Times New Roman" panose="02020603050405020304" pitchFamily="18" charset="0"/>
            </a:endParaRPr>
          </a:p>
          <a:p>
            <a:pPr algn="l"/>
            <a:r>
              <a:rPr lang="en-US" b="1" i="0" dirty="0">
                <a:solidFill>
                  <a:srgbClr val="D1D5DB"/>
                </a:solidFill>
                <a:effectLst/>
                <a:latin typeface="Times New Roman" panose="02020603050405020304" pitchFamily="18" charset="0"/>
                <a:cs typeface="Times New Roman" panose="02020603050405020304" pitchFamily="18" charset="0"/>
              </a:rPr>
              <a:t>Nutritional Deficiencies</a:t>
            </a:r>
            <a:r>
              <a:rPr lang="en-US" b="0" i="0" dirty="0">
                <a:solidFill>
                  <a:srgbClr val="D1D5DB"/>
                </a:solidFill>
                <a:effectLst/>
                <a:latin typeface="Times New Roman" panose="02020603050405020304" pitchFamily="18" charset="0"/>
                <a:cs typeface="Times New Roman" panose="02020603050405020304" pitchFamily="18" charset="0"/>
              </a:rPr>
              <a:t>:</a:t>
            </a:r>
          </a:p>
          <a:p>
            <a:pPr algn="l"/>
            <a:endParaRPr lang="en-US" b="0" i="0" dirty="0">
              <a:solidFill>
                <a:srgbClr val="D1D5DB"/>
              </a:solidFill>
              <a:effectLst/>
              <a:latin typeface="Times New Roman" panose="02020603050405020304" pitchFamily="18" charset="0"/>
              <a:cs typeface="Times New Roman" panose="02020603050405020304" pitchFamily="18" charset="0"/>
            </a:endParaRPr>
          </a:p>
          <a:p>
            <a:pPr algn="l"/>
            <a:r>
              <a:rPr lang="en-US" b="0" i="0" dirty="0">
                <a:solidFill>
                  <a:srgbClr val="D1D5DB"/>
                </a:solidFill>
                <a:effectLst/>
                <a:latin typeface="Times New Roman" panose="02020603050405020304" pitchFamily="18" charset="0"/>
                <a:cs typeface="Times New Roman" panose="02020603050405020304" pitchFamily="18" charset="0"/>
              </a:rPr>
              <a:t>The Comprehensive National Nutrition Survey (CNNS) conducted in India revealed that nutritional deficiencies </a:t>
            </a:r>
          </a:p>
          <a:p>
            <a:pPr algn="l"/>
            <a:r>
              <a:rPr lang="en-US"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are widespread, with many Indians lacking essential nutrients such as iron, vitamin D, and vitamin B12.</a:t>
            </a:r>
          </a:p>
          <a:p>
            <a:pPr algn="l"/>
            <a:endParaRPr lang="en-US" dirty="0">
              <a:solidFill>
                <a:srgbClr val="D1D5DB"/>
              </a:solidFill>
              <a:latin typeface="Times New Roman" panose="02020603050405020304" pitchFamily="18" charset="0"/>
              <a:cs typeface="Times New Roman" panose="02020603050405020304" pitchFamily="18" charset="0"/>
            </a:endParaRPr>
          </a:p>
          <a:p>
            <a:pPr algn="l"/>
            <a:r>
              <a:rPr lang="en-US" b="1" i="0" dirty="0">
                <a:solidFill>
                  <a:srgbClr val="D1D5DB"/>
                </a:solidFill>
                <a:effectLst/>
                <a:latin typeface="Times New Roman" panose="02020603050405020304" pitchFamily="18" charset="0"/>
                <a:cs typeface="Times New Roman" panose="02020603050405020304" pitchFamily="18" charset="0"/>
              </a:rPr>
              <a:t>Increased Use of Diet and Fitness Apps:</a:t>
            </a:r>
          </a:p>
          <a:p>
            <a:pPr algn="l"/>
            <a:endParaRPr lang="en-US" b="1" i="0" dirty="0">
              <a:solidFill>
                <a:srgbClr val="D1D5DB"/>
              </a:solidFill>
              <a:effectLst/>
              <a:latin typeface="Times New Roman" panose="02020603050405020304" pitchFamily="18" charset="0"/>
              <a:cs typeface="Times New Roman" panose="02020603050405020304" pitchFamily="18" charset="0"/>
            </a:endParaRPr>
          </a:p>
          <a:p>
            <a:pPr algn="l"/>
            <a:r>
              <a:rPr lang="en-US" b="0" i="0" dirty="0">
                <a:solidFill>
                  <a:srgbClr val="D1D5DB"/>
                </a:solidFill>
                <a:effectLst/>
                <a:latin typeface="Times New Roman" panose="02020603050405020304" pitchFamily="18" charset="0"/>
                <a:cs typeface="Times New Roman" panose="02020603050405020304" pitchFamily="18" charset="0"/>
              </a:rPr>
              <a:t>There has been a notable increase in the use of diet and fitness apps in India.</a:t>
            </a:r>
          </a:p>
          <a:p>
            <a:pPr algn="l"/>
            <a:r>
              <a:rPr lang="en-US" b="0" i="0" dirty="0">
                <a:solidFill>
                  <a:srgbClr val="D1D5DB"/>
                </a:solidFill>
                <a:effectLst/>
                <a:latin typeface="Times New Roman" panose="02020603050405020304" pitchFamily="18" charset="0"/>
                <a:cs typeface="Times New Roman" panose="02020603050405020304" pitchFamily="18" charset="0"/>
              </a:rPr>
              <a:t>  As more people become health-conscious, these apps have become essential tools for calorie tracking and</a:t>
            </a:r>
          </a:p>
          <a:p>
            <a:pPr algn="l"/>
            <a:r>
              <a:rPr lang="en-US" b="0" i="0" dirty="0">
                <a:solidFill>
                  <a:srgbClr val="D1D5DB"/>
                </a:solidFill>
                <a:effectLst/>
                <a:latin typeface="Times New Roman" panose="02020603050405020304" pitchFamily="18" charset="0"/>
                <a:cs typeface="Times New Roman" panose="02020603050405020304" pitchFamily="18" charset="0"/>
              </a:rPr>
              <a:t>  dietary guidance.</a:t>
            </a:r>
          </a:p>
          <a:p>
            <a:pPr algn="l"/>
            <a:endParaRPr lang="en-US" dirty="0">
              <a:solidFill>
                <a:srgbClr val="D1D5DB"/>
              </a:solidFill>
              <a:latin typeface="Times New Roman" panose="02020603050405020304" pitchFamily="18" charset="0"/>
              <a:cs typeface="Times New Roman" panose="02020603050405020304" pitchFamily="18" charset="0"/>
            </a:endParaRPr>
          </a:p>
          <a:p>
            <a:pPr algn="l"/>
            <a:r>
              <a:rPr lang="en-US" b="1" i="0" dirty="0">
                <a:solidFill>
                  <a:srgbClr val="D1D5DB"/>
                </a:solidFill>
                <a:effectLst/>
                <a:latin typeface="Times New Roman" panose="02020603050405020304" pitchFamily="18" charset="0"/>
                <a:cs typeface="Times New Roman" panose="02020603050405020304" pitchFamily="18" charset="0"/>
              </a:rPr>
              <a:t>Government Initiatives:</a:t>
            </a:r>
          </a:p>
          <a:p>
            <a:pPr algn="l"/>
            <a:endParaRPr lang="en-US" b="0" i="0" dirty="0">
              <a:solidFill>
                <a:srgbClr val="D1D5DB"/>
              </a:solidFill>
              <a:effectLst/>
              <a:latin typeface="Times New Roman" panose="02020603050405020304" pitchFamily="18" charset="0"/>
              <a:cs typeface="Times New Roman" panose="02020603050405020304" pitchFamily="18" charset="0"/>
            </a:endParaRPr>
          </a:p>
          <a:p>
            <a:pPr algn="l"/>
            <a:r>
              <a:rPr lang="en-US" b="0" i="0" dirty="0">
                <a:solidFill>
                  <a:srgbClr val="D1D5DB"/>
                </a:solidFill>
                <a:effectLst/>
                <a:latin typeface="Times New Roman" panose="02020603050405020304" pitchFamily="18" charset="0"/>
                <a:cs typeface="Times New Roman" panose="02020603050405020304" pitchFamily="18" charset="0"/>
              </a:rPr>
              <a:t>The Government of India has launched initiatives like the "Eat Right India" </a:t>
            </a:r>
          </a:p>
          <a:p>
            <a:pPr algn="l"/>
            <a:r>
              <a:rPr lang="en-US" b="0" i="0" dirty="0">
                <a:solidFill>
                  <a:srgbClr val="D1D5DB"/>
                </a:solidFill>
                <a:effectLst/>
                <a:latin typeface="Times New Roman" panose="02020603050405020304" pitchFamily="18" charset="0"/>
                <a:cs typeface="Times New Roman" panose="02020603050405020304" pitchFamily="18" charset="0"/>
              </a:rPr>
              <a:t>campaign to promote healthy eating and nutrition awareness. This underscores the significance of nutrition</a:t>
            </a:r>
          </a:p>
          <a:p>
            <a:pPr algn="l"/>
            <a:r>
              <a:rPr lang="en-US" b="0" i="0" dirty="0">
                <a:solidFill>
                  <a:srgbClr val="D1D5DB"/>
                </a:solidFill>
                <a:effectLst/>
                <a:latin typeface="Times New Roman" panose="02020603050405020304" pitchFamily="18" charset="0"/>
                <a:cs typeface="Times New Roman" panose="02020603050405020304" pitchFamily="18" charset="0"/>
              </a:rPr>
              <a:t> and dietary management.</a:t>
            </a:r>
          </a:p>
          <a:p>
            <a:pPr algn="l"/>
            <a:endParaRPr lang="en-US" b="0" i="0" dirty="0">
              <a:solidFill>
                <a:srgbClr val="D1D5DB"/>
              </a:solidFill>
              <a:effectLst/>
              <a:latin typeface="Times New Roman" panose="02020603050405020304" pitchFamily="18" charset="0"/>
              <a:cs typeface="Times New Roman" panose="02020603050405020304" pitchFamily="18" charset="0"/>
            </a:endParaRPr>
          </a:p>
          <a:p>
            <a:pPr algn="l"/>
            <a:endParaRPr lang="en-US" b="0" i="0" dirty="0">
              <a:solidFill>
                <a:srgbClr val="D1D5DB"/>
              </a:solidFill>
              <a:effectLst/>
              <a:latin typeface="Times New Roman" panose="02020603050405020304" pitchFamily="18" charset="0"/>
              <a:cs typeface="Times New Roman" panose="02020603050405020304" pitchFamily="18" charset="0"/>
            </a:endParaRPr>
          </a:p>
          <a:p>
            <a:pPr algn="l"/>
            <a:endParaRPr lang="en-US" b="0" i="0" dirty="0">
              <a:solidFill>
                <a:srgbClr val="D1D5DB"/>
              </a:solidFill>
              <a:effectLst/>
              <a:latin typeface="Times New Roman" panose="02020603050405020304" pitchFamily="18" charset="0"/>
              <a:cs typeface="Times New Roman" panose="02020603050405020304" pitchFamily="18" charset="0"/>
            </a:endParaRPr>
          </a:p>
        </p:txBody>
      </p:sp>
      <p:grpSp>
        <p:nvGrpSpPr>
          <p:cNvPr id="3" name="Group 9">
            <a:extLst>
              <a:ext uri="{FF2B5EF4-FFF2-40B4-BE49-F238E27FC236}">
                <a16:creationId xmlns:a16="http://schemas.microsoft.com/office/drawing/2014/main" id="{42183459-DA22-1274-F8B3-A1BDACC9840D}"/>
              </a:ext>
            </a:extLst>
          </p:cNvPr>
          <p:cNvGrpSpPr>
            <a:grpSpLocks noChangeAspect="1"/>
          </p:cNvGrpSpPr>
          <p:nvPr/>
        </p:nvGrpSpPr>
        <p:grpSpPr>
          <a:xfrm>
            <a:off x="10958498" y="285875"/>
            <a:ext cx="6300802" cy="8985167"/>
            <a:chOff x="0" y="0"/>
            <a:chExt cx="4292600" cy="6121400"/>
          </a:xfrm>
        </p:grpSpPr>
        <p:sp>
          <p:nvSpPr>
            <p:cNvPr id="4" name="Freeform 10">
              <a:extLst>
                <a:ext uri="{FF2B5EF4-FFF2-40B4-BE49-F238E27FC236}">
                  <a16:creationId xmlns:a16="http://schemas.microsoft.com/office/drawing/2014/main" id="{8D7949C2-6836-8425-C7EB-DE23A73B2A57}"/>
                </a:ext>
              </a:extLst>
            </p:cNvPr>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3"/>
              <a:stretch>
                <a:fillRect l="-20377" r="-20377"/>
              </a:stretch>
            </a:blipFill>
          </p:spPr>
          <p:txBody>
            <a:bodyPr/>
            <a:lstStyle/>
            <a:p>
              <a:endParaRPr lang="en-US"/>
            </a:p>
          </p:txBody>
        </p:sp>
        <p:sp>
          <p:nvSpPr>
            <p:cNvPr id="5" name="Freeform 11">
              <a:extLst>
                <a:ext uri="{FF2B5EF4-FFF2-40B4-BE49-F238E27FC236}">
                  <a16:creationId xmlns:a16="http://schemas.microsoft.com/office/drawing/2014/main" id="{B8172536-E656-D49F-7138-926C81EE4DD4}"/>
                </a:ext>
              </a:extLst>
            </p:cNvPr>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a:stretch>
            </a:blipFill>
          </p:spPr>
          <p:txBody>
            <a:bodyPr/>
            <a:lstStyle/>
            <a:p>
              <a:endParaRPr lang="en-US"/>
            </a:p>
          </p:txBody>
        </p:sp>
      </p:grpSp>
    </p:spTree>
    <p:extLst>
      <p:ext uri="{BB962C8B-B14F-4D97-AF65-F5344CB8AC3E}">
        <p14:creationId xmlns:p14="http://schemas.microsoft.com/office/powerpoint/2010/main" val="382503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4458302"/>
            <a:chOff x="0" y="190500"/>
            <a:chExt cx="10168642" cy="5944404"/>
          </a:xfrm>
        </p:grpSpPr>
        <p:sp>
          <p:nvSpPr>
            <p:cNvPr id="11" name="TextBox 11"/>
            <p:cNvSpPr txBox="1"/>
            <p:nvPr/>
          </p:nvSpPr>
          <p:spPr>
            <a:xfrm>
              <a:off x="0" y="2924366"/>
              <a:ext cx="10168642" cy="3210538"/>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Times New Roman" panose="02020603050405020304" pitchFamily="18" charset="0"/>
                  <a:cs typeface="Times New Roman" panose="02020603050405020304" pitchFamily="18" charset="0"/>
                </a:rPr>
                <a:t>Our comprehensive web and mobile platform seamlessly merges nutrition tracking, personalized dietary planning, and health-conscious choices, fostering a healthier world through data-driven wellness..</a:t>
              </a:r>
            </a:p>
          </p:txBody>
        </p:sp>
        <p:sp>
          <p:nvSpPr>
            <p:cNvPr id="12" name="TextBox 12"/>
            <p:cNvSpPr txBox="1"/>
            <p:nvPr/>
          </p:nvSpPr>
          <p:spPr>
            <a:xfrm>
              <a:off x="0" y="190500"/>
              <a:ext cx="10168642" cy="1658574"/>
            </a:xfrm>
            <a:prstGeom prst="rect">
              <a:avLst/>
            </a:prstGeom>
          </p:spPr>
          <p:txBody>
            <a:bodyPr lIns="0" tIns="0" rIns="0" bIns="0" rtlCol="0" anchor="t">
              <a:spAutoFit/>
            </a:bodyPr>
            <a:lstStyle/>
            <a:p>
              <a:pPr marL="0" lvl="0" indent="0" algn="l">
                <a:lnSpc>
                  <a:spcPts val="9685"/>
                </a:lnSpc>
                <a:spcBef>
                  <a:spcPct val="0"/>
                </a:spcBef>
              </a:pPr>
              <a:r>
                <a:rPr lang="en-US" sz="9685" u="none" strike="noStrike" dirty="0">
                  <a:solidFill>
                    <a:srgbClr val="FFFFFF"/>
                  </a:solidFill>
                  <a:latin typeface="Times New Roman" panose="02020603050405020304" pitchFamily="18" charset="0"/>
                  <a:cs typeface="Times New Roman" panose="02020603050405020304" pitchFamily="18" charset="0"/>
                </a:rPr>
                <a:t>Solution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362D122E-C9B1-1DA5-526C-7C754122ED0C}"/>
              </a:ext>
            </a:extLst>
          </p:cNvPr>
          <p:cNvSpPr/>
          <p:nvPr/>
        </p:nvSpPr>
        <p:spPr>
          <a:xfrm>
            <a:off x="0" y="-1785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5" name="Freeform 3">
            <a:extLst>
              <a:ext uri="{FF2B5EF4-FFF2-40B4-BE49-F238E27FC236}">
                <a16:creationId xmlns:a16="http://schemas.microsoft.com/office/drawing/2014/main" id="{69A562CB-AF61-638C-B984-D14E5BE96146}"/>
              </a:ext>
            </a:extLst>
          </p:cNvPr>
          <p:cNvSpPr/>
          <p:nvPr/>
        </p:nvSpPr>
        <p:spPr>
          <a:xfrm>
            <a:off x="11201400" y="-1790700"/>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dirty="0"/>
          </a:p>
        </p:txBody>
      </p:sp>
      <p:sp>
        <p:nvSpPr>
          <p:cNvPr id="6" name="TextBox 5">
            <a:extLst>
              <a:ext uri="{FF2B5EF4-FFF2-40B4-BE49-F238E27FC236}">
                <a16:creationId xmlns:a16="http://schemas.microsoft.com/office/drawing/2014/main" id="{46732DE0-A51E-07DC-8FEA-DC6E6797EAFA}"/>
              </a:ext>
            </a:extLst>
          </p:cNvPr>
          <p:cNvSpPr txBox="1"/>
          <p:nvPr/>
        </p:nvSpPr>
        <p:spPr>
          <a:xfrm>
            <a:off x="2133600" y="495300"/>
            <a:ext cx="10896600" cy="8156079"/>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USE CASES</a:t>
            </a:r>
          </a:p>
          <a:p>
            <a:r>
              <a:rPr lang="en-US" sz="3200" dirty="0">
                <a:solidFill>
                  <a:schemeClr val="bg1"/>
                </a:solidFill>
                <a:latin typeface="Times New Roman" panose="02020603050405020304" pitchFamily="18" charset="0"/>
                <a:cs typeface="Times New Roman" panose="02020603050405020304" pitchFamily="18" charset="0"/>
              </a:rPr>
              <a:t>The "User" interacts with the “Web App" through various use cases. </a:t>
            </a:r>
          </a:p>
          <a:p>
            <a:endParaRPr lang="en-US" sz="3200" dirty="0">
              <a:solidFill>
                <a:schemeClr val="bg1"/>
              </a:solidFill>
              <a:latin typeface="Times New Roman" panose="02020603050405020304" pitchFamily="18" charset="0"/>
              <a:cs typeface="Times New Roman" panose="02020603050405020304" pitchFamily="18" charset="0"/>
            </a:endParaRPr>
          </a:p>
          <a:p>
            <a:r>
              <a:rPr lang="en-US" sz="3200" dirty="0">
                <a:solidFill>
                  <a:schemeClr val="bg1"/>
                </a:solidFill>
                <a:latin typeface="Times New Roman" panose="02020603050405020304" pitchFamily="18" charset="0"/>
                <a:cs typeface="Times New Roman" panose="02020603050405020304" pitchFamily="18" charset="0"/>
              </a:rPr>
              <a:t>Use Case 1 represents user registration and login.</a:t>
            </a:r>
          </a:p>
          <a:p>
            <a:r>
              <a:rPr lang="en-US" sz="3200" dirty="0">
                <a:solidFill>
                  <a:schemeClr val="bg1"/>
                </a:solidFill>
                <a:latin typeface="Times New Roman" panose="02020603050405020304" pitchFamily="18" charset="0"/>
                <a:cs typeface="Times New Roman" panose="02020603050405020304" pitchFamily="18" charset="0"/>
              </a:rPr>
              <a:t>Use Case 2 involves setting goals and dietary preferences.</a:t>
            </a:r>
          </a:p>
          <a:p>
            <a:r>
              <a:rPr lang="en-US" sz="3200" dirty="0">
                <a:solidFill>
                  <a:schemeClr val="bg1"/>
                </a:solidFill>
                <a:latin typeface="Times New Roman" panose="02020603050405020304" pitchFamily="18" charset="0"/>
                <a:cs typeface="Times New Roman" panose="02020603050405020304" pitchFamily="18" charset="0"/>
              </a:rPr>
              <a:t>Use Case 3 allows users to track their calorie intake and meals.</a:t>
            </a:r>
          </a:p>
          <a:p>
            <a:r>
              <a:rPr lang="en-US" sz="3200" dirty="0">
                <a:solidFill>
                  <a:schemeClr val="bg1"/>
                </a:solidFill>
                <a:latin typeface="Times New Roman" panose="02020603050405020304" pitchFamily="18" charset="0"/>
                <a:cs typeface="Times New Roman" panose="02020603050405020304" pitchFamily="18" charset="0"/>
              </a:rPr>
              <a:t>Use Case 4 involves the generation of customized diet plans.</a:t>
            </a:r>
          </a:p>
          <a:p>
            <a:r>
              <a:rPr lang="en-US" sz="3200" dirty="0">
                <a:solidFill>
                  <a:schemeClr val="bg1"/>
                </a:solidFill>
                <a:latin typeface="Times New Roman" panose="02020603050405020304" pitchFamily="18" charset="0"/>
                <a:cs typeface="Times New Roman" panose="02020603050405020304" pitchFamily="18" charset="0"/>
              </a:rPr>
              <a:t>Use Case 5 focuses on conducting nutritional analysis.</a:t>
            </a:r>
          </a:p>
          <a:p>
            <a:r>
              <a:rPr lang="en-US" sz="3200" dirty="0">
                <a:solidFill>
                  <a:schemeClr val="bg1"/>
                </a:solidFill>
                <a:latin typeface="Times New Roman" panose="02020603050405020304" pitchFamily="18" charset="0"/>
                <a:cs typeface="Times New Roman" panose="02020603050405020304" pitchFamily="18" charset="0"/>
              </a:rPr>
              <a:t>Use Case 6 is for monitoring user progress.</a:t>
            </a:r>
          </a:p>
          <a:p>
            <a:r>
              <a:rPr lang="en-US" sz="3200" dirty="0">
                <a:solidFill>
                  <a:schemeClr val="bg1"/>
                </a:solidFill>
                <a:latin typeface="Times New Roman" panose="02020603050405020304" pitchFamily="18" charset="0"/>
                <a:cs typeface="Times New Roman" panose="02020603050405020304" pitchFamily="18" charset="0"/>
              </a:rPr>
              <a:t>Use Case 7 encompasses user engagement and notifications.</a:t>
            </a:r>
          </a:p>
          <a:p>
            <a:r>
              <a:rPr lang="en-US" sz="3200" dirty="0">
                <a:solidFill>
                  <a:schemeClr val="bg1"/>
                </a:solidFill>
                <a:latin typeface="Times New Roman" panose="02020603050405020304" pitchFamily="18" charset="0"/>
                <a:cs typeface="Times New Roman" panose="02020603050405020304" pitchFamily="18" charset="0"/>
              </a:rPr>
              <a:t>Use Case 8 involves sharing and community features.</a:t>
            </a:r>
          </a:p>
          <a:p>
            <a:r>
              <a:rPr lang="en-US" sz="3200" dirty="0">
                <a:solidFill>
                  <a:schemeClr val="bg1"/>
                </a:solidFill>
                <a:latin typeface="Times New Roman" panose="02020603050405020304" pitchFamily="18" charset="0"/>
                <a:cs typeface="Times New Roman" panose="02020603050405020304" pitchFamily="18" charset="0"/>
              </a:rPr>
              <a:t>Use Case 9 addresses data security and privacy.</a:t>
            </a:r>
          </a:p>
          <a:p>
            <a:r>
              <a:rPr lang="en-US" sz="3200" dirty="0">
                <a:solidFill>
                  <a:schemeClr val="bg1"/>
                </a:solidFill>
                <a:latin typeface="Times New Roman" panose="02020603050405020304" pitchFamily="18" charset="0"/>
                <a:cs typeface="Times New Roman" panose="02020603050405020304" pitchFamily="18" charset="0"/>
              </a:rPr>
              <a:t>Use Case 10 deals with monetization strategies.</a:t>
            </a:r>
          </a:p>
          <a:p>
            <a:r>
              <a:rPr lang="en-US" sz="3200" dirty="0">
                <a:solidFill>
                  <a:schemeClr val="bg1"/>
                </a:solidFill>
                <a:latin typeface="Times New Roman" panose="02020603050405020304" pitchFamily="18" charset="0"/>
                <a:cs typeface="Times New Roman" panose="02020603050405020304" pitchFamily="18" charset="0"/>
              </a:rPr>
              <a:t>Use Case 11 feedback collection .</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42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51844"/>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Times New Roman" panose="02020603050405020304" pitchFamily="18" charset="0"/>
                <a:cs typeface="Times New Roman" panose="02020603050405020304" pitchFamily="18" charset="0"/>
              </a:rPr>
              <a:t>Key Features and Functionality</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extBox 14">
            <a:extLst>
              <a:ext uri="{FF2B5EF4-FFF2-40B4-BE49-F238E27FC236}">
                <a16:creationId xmlns:a16="http://schemas.microsoft.com/office/drawing/2014/main" id="{44D64721-CAAD-A0E2-9999-16E529A2982B}"/>
              </a:ext>
            </a:extLst>
          </p:cNvPr>
          <p:cNvSpPr txBox="1"/>
          <p:nvPr/>
        </p:nvSpPr>
        <p:spPr>
          <a:xfrm>
            <a:off x="748552" y="4436299"/>
            <a:ext cx="9045613" cy="6186309"/>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User-Friendly Interface (</a:t>
            </a:r>
            <a:r>
              <a:rPr lang="en-US" dirty="0">
                <a:solidFill>
                  <a:schemeClr val="bg1"/>
                </a:solidFill>
                <a:latin typeface="Times New Roman" panose="02020603050405020304" pitchFamily="18" charset="0"/>
                <a:cs typeface="Times New Roman" panose="02020603050405020304" pitchFamily="18" charset="0"/>
              </a:rPr>
              <a:t>visually appealing, and easy-to-navigate website interface)</a:t>
            </a:r>
          </a:p>
          <a:p>
            <a:endParaRPr lang="en-US"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User Registration (	Signing/signup </a:t>
            </a:r>
            <a:r>
              <a:rPr lang="en-US" b="0" i="0" dirty="0">
                <a:solidFill>
                  <a:srgbClr val="D1D5DB"/>
                </a:solidFill>
                <a:effectLst/>
                <a:latin typeface="Times New Roman" panose="02020603050405020304" pitchFamily="18" charset="0"/>
                <a:cs typeface="Times New Roman" panose="02020603050405020304" pitchFamily="18" charset="0"/>
              </a:rPr>
              <a:t>using email or social media login options.</a:t>
            </a:r>
          </a:p>
          <a:p>
            <a:r>
              <a:rPr lang="en-US" dirty="0">
                <a:solidFill>
                  <a:schemeClr val="bg1"/>
                </a:solidFill>
                <a:latin typeface="Times New Roman" panose="02020603050405020304" pitchFamily="18" charset="0"/>
                <a:cs typeface="Times New Roman" panose="02020603050405020304" pitchFamily="18" charset="0"/>
              </a:rPr>
              <a:t> personalized profiles, including age, weight, dietary preferences, and fitness goals.)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Calorie Intake Monitoring: real-time updates of calorie consumption and remaining daily allowances.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Food Database and Search Functionality:</a:t>
            </a:r>
          </a:p>
          <a:p>
            <a:r>
              <a:rPr lang="en-US" dirty="0">
                <a:solidFill>
                  <a:schemeClr val="bg1"/>
                </a:solidFill>
                <a:latin typeface="Times New Roman" panose="02020603050405020304" pitchFamily="18" charset="0"/>
                <a:cs typeface="Times New Roman" panose="02020603050405020304" pitchFamily="18" charset="0"/>
              </a:rPr>
              <a:t>Maintain an extensive food database with nutritional information.</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Customizable Diet Plans: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Generate personalized diet plans based on user goals, such as weight loss, maintenance, or muscle gain.</a:t>
            </a:r>
          </a:p>
          <a:p>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Goal Setting and Progress Tracking</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User Feedback and Ratings</a:t>
            </a: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154385" y="1137235"/>
            <a:ext cx="8477347" cy="7659335"/>
            <a:chOff x="-43543" y="142875"/>
            <a:chExt cx="11303131" cy="10212446"/>
          </a:xfrm>
        </p:grpSpPr>
        <p:sp>
          <p:nvSpPr>
            <p:cNvPr id="4" name="TextBox 4"/>
            <p:cNvSpPr txBox="1"/>
            <p:nvPr/>
          </p:nvSpPr>
          <p:spPr>
            <a:xfrm>
              <a:off x="0" y="142875"/>
              <a:ext cx="11211206" cy="1367896"/>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Times New Roman" panose="02020603050405020304" pitchFamily="18" charset="0"/>
                  <a:cs typeface="Times New Roman" panose="02020603050405020304" pitchFamily="18" charset="0"/>
                </a:rPr>
                <a:t>Social impact</a:t>
              </a:r>
            </a:p>
          </p:txBody>
        </p:sp>
        <p:sp>
          <p:nvSpPr>
            <p:cNvPr id="5" name="TextBox 5"/>
            <p:cNvSpPr txBox="1"/>
            <p:nvPr/>
          </p:nvSpPr>
          <p:spPr>
            <a:xfrm>
              <a:off x="-43543" y="1427399"/>
              <a:ext cx="11211207" cy="3186513"/>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Times New Roman" panose="02020603050405020304" pitchFamily="18" charset="0"/>
                  <a:cs typeface="Times New Roman" panose="02020603050405020304" pitchFamily="18" charset="0"/>
                </a:rPr>
                <a:t>GOALS: reducing the prevalence of obesity, improving overall health and nutrition awareness, and promoting sustainable dietary practices.</a:t>
              </a:r>
            </a:p>
            <a:p>
              <a:pPr marL="0" lvl="0" indent="0" algn="l">
                <a:lnSpc>
                  <a:spcPts val="3750"/>
                </a:lnSpc>
                <a:spcBef>
                  <a:spcPct val="0"/>
                </a:spcBef>
              </a:pPr>
              <a:r>
                <a:rPr lang="en-US" sz="2500" u="none" strike="noStrike" dirty="0">
                  <a:solidFill>
                    <a:srgbClr val="F5F5F3"/>
                  </a:solidFill>
                  <a:latin typeface="Times New Roman" panose="02020603050405020304" pitchFamily="18" charset="0"/>
                  <a:cs typeface="Times New Roman" panose="02020603050405020304" pitchFamily="18" charset="0"/>
                </a:rPr>
                <a:t>OBJECTIVE : goals with the broader mission of promoting healthier eating habits and better nutritional understanding</a:t>
              </a:r>
            </a:p>
          </p:txBody>
        </p:sp>
        <p:sp>
          <p:nvSpPr>
            <p:cNvPr id="6" name="TextBox 6"/>
            <p:cNvSpPr txBox="1"/>
            <p:nvPr/>
          </p:nvSpPr>
          <p:spPr>
            <a:xfrm>
              <a:off x="48381" y="8461640"/>
              <a:ext cx="11211207" cy="18936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Times New Roman" panose="02020603050405020304" pitchFamily="18" charset="0"/>
                  <a:cs typeface="Times New Roman" panose="02020603050405020304" pitchFamily="18" charset="0"/>
                </a:rPr>
                <a:t> user surveys, feedback mechanisms, and data analytics to collect information on how your platform is affecting users' behavior and health outcomes.</a:t>
              </a:r>
            </a:p>
          </p:txBody>
        </p:sp>
        <p:sp>
          <p:nvSpPr>
            <p:cNvPr id="7" name="TextBox 7"/>
            <p:cNvSpPr txBox="1"/>
            <p:nvPr/>
          </p:nvSpPr>
          <p:spPr>
            <a:xfrm>
              <a:off x="48381" y="5977522"/>
              <a:ext cx="11211207" cy="18936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Times New Roman" panose="02020603050405020304" pitchFamily="18" charset="0"/>
                  <a:cs typeface="Times New Roman" panose="02020603050405020304" pitchFamily="18" charset="0"/>
                </a:rPr>
                <a:t>creating partnerships with organizations focused on nutrition education and public health.</a:t>
              </a:r>
            </a:p>
            <a:p>
              <a:pPr marL="0" lvl="0" indent="0" algn="l">
                <a:lnSpc>
                  <a:spcPts val="3750"/>
                </a:lnSpc>
                <a:spcBef>
                  <a:spcPct val="0"/>
                </a:spcBef>
              </a:pPr>
              <a:r>
                <a:rPr lang="en-US" sz="2500" u="none" strike="noStrike" dirty="0">
                  <a:solidFill>
                    <a:srgbClr val="F5F5F3"/>
                  </a:solidFill>
                  <a:latin typeface="Times New Roman" panose="02020603050405020304" pitchFamily="18" charset="0"/>
                  <a:cs typeface="Times New Roman" panose="02020603050405020304" pitchFamily="18" charset="0"/>
                </a:rPr>
                <a:t> implementing a "freemium" model</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140497" cy="87565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Times New Roman" panose="02020603050405020304" pitchFamily="18" charset="0"/>
                <a:cs typeface="Times New Roman" panose="02020603050405020304" pitchFamily="18" charset="0"/>
              </a:rPr>
              <a:t>Revenue M</a:t>
            </a:r>
            <a:r>
              <a:rPr lang="en-US" sz="7582" u="none" strike="noStrike" dirty="0">
                <a:solidFill>
                  <a:srgbClr val="F5F5F3"/>
                </a:solidFill>
                <a:latin typeface="Times New Roman" panose="02020603050405020304" pitchFamily="18" charset="0"/>
                <a:cs typeface="Times New Roman" panose="02020603050405020304" pitchFamily="18" charset="0"/>
              </a:rPr>
              <a:t>odel</a:t>
            </a:r>
          </a:p>
        </p:txBody>
      </p:sp>
      <p:sp>
        <p:nvSpPr>
          <p:cNvPr id="5" name="TextBox 5"/>
          <p:cNvSpPr txBox="1"/>
          <p:nvPr/>
        </p:nvSpPr>
        <p:spPr>
          <a:xfrm>
            <a:off x="725671" y="4093131"/>
            <a:ext cx="8199029" cy="5386090"/>
          </a:xfrm>
          <a:prstGeom prst="rect">
            <a:avLst/>
          </a:prstGeom>
        </p:spPr>
        <p:txBody>
          <a:bodyPr wrap="square" lIns="0" tIns="0" rIns="0" bIns="0" rtlCol="0" anchor="t">
            <a:spAutoFit/>
          </a:bodyPr>
          <a:lstStyle/>
          <a:p>
            <a:pPr marL="0" lvl="0" indent="0" algn="l">
              <a:lnSpc>
                <a:spcPts val="2957"/>
              </a:lnSpc>
              <a:spcBef>
                <a:spcPct val="0"/>
              </a:spcBef>
            </a:pPr>
            <a:endParaRPr lang="en-US" sz="3200" u="none" strike="noStrike" dirty="0">
              <a:solidFill>
                <a:srgbClr val="F5F5F3"/>
              </a:solidFill>
              <a:latin typeface="Times New Roman" panose="02020603050405020304" pitchFamily="18" charset="0"/>
              <a:cs typeface="Times New Roman" panose="02020603050405020304" pitchFamily="18" charset="0"/>
            </a:endParaRPr>
          </a:p>
          <a:p>
            <a:pPr marL="0" lvl="0" indent="0" algn="l">
              <a:lnSpc>
                <a:spcPts val="2957"/>
              </a:lnSpc>
              <a:spcBef>
                <a:spcPct val="0"/>
              </a:spcBef>
            </a:pPr>
            <a:r>
              <a:rPr lang="en-US" sz="3200" u="none" strike="noStrike" dirty="0">
                <a:solidFill>
                  <a:srgbClr val="F5F5F3"/>
                </a:solidFill>
                <a:latin typeface="Times New Roman" panose="02020603050405020304" pitchFamily="18" charset="0"/>
                <a:cs typeface="Times New Roman" panose="02020603050405020304" pitchFamily="18" charset="0"/>
              </a:rPr>
              <a:t>The social impact of our business model is evident in our mission to improve overall health and nutritional awareness. By providing a user-friendly calorie tracking and dietary management platform, we empower individuals to make informed dietary choices, reduce obesity rates, and promote healthier eating habits. Our revenue model sustains this mission through subscription plans and partnerships, ensuring our commitment to creating a healthier world.</a:t>
            </a:r>
          </a:p>
          <a:p>
            <a:pPr marL="0" lvl="0" indent="0" algn="l">
              <a:lnSpc>
                <a:spcPts val="2957"/>
              </a:lnSpc>
              <a:spcBef>
                <a:spcPct val="0"/>
              </a:spcBef>
            </a:pPr>
            <a:endParaRPr lang="en-US" sz="3200" dirty="0">
              <a:solidFill>
                <a:srgbClr val="F5F5F3"/>
              </a:solidFill>
              <a:latin typeface="Times New Roman" panose="02020603050405020304" pitchFamily="18" charset="0"/>
              <a:cs typeface="Times New Roman" panose="02020603050405020304" pitchFamily="18" charset="0"/>
            </a:endParaRPr>
          </a:p>
          <a:p>
            <a:pPr marL="0" lvl="0" indent="0" algn="l">
              <a:lnSpc>
                <a:spcPts val="2957"/>
              </a:lnSpc>
              <a:spcBef>
                <a:spcPct val="0"/>
              </a:spcBef>
            </a:pPr>
            <a:r>
              <a:rPr lang="en-US" sz="3200" u="none" strike="noStrike" dirty="0">
                <a:solidFill>
                  <a:srgbClr val="F5F5F3"/>
                </a:solidFill>
                <a:latin typeface="Times New Roman" panose="02020603050405020304" pitchFamily="18" charset="0"/>
                <a:cs typeface="Times New Roman" panose="02020603050405020304" pitchFamily="18" charset="0"/>
              </a:rPr>
              <a:t>Subscription Plans and Partnerships. (freemium model )</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02866"/>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Times New Roman" panose="02020603050405020304" pitchFamily="18" charset="0"/>
                <a:cs typeface="Times New Roman" panose="02020603050405020304" pitchFamily="18" charset="0"/>
              </a:rPr>
              <a:t>Technologies Used</a:t>
            </a:r>
          </a:p>
        </p:txBody>
      </p:sp>
      <p:sp>
        <p:nvSpPr>
          <p:cNvPr id="10" name="TextBox 10"/>
          <p:cNvSpPr txBox="1"/>
          <p:nvPr/>
        </p:nvSpPr>
        <p:spPr>
          <a:xfrm>
            <a:off x="9933794" y="3929657"/>
            <a:ext cx="7586520" cy="5596212"/>
          </a:xfrm>
          <a:prstGeom prst="rect">
            <a:avLst/>
          </a:prstGeom>
        </p:spPr>
        <p:txBody>
          <a:bodyPr lIns="0" tIns="0" rIns="0" bIns="0" rtlCol="0" anchor="t">
            <a:spAutoFit/>
          </a:bodyPr>
          <a:lstStyle/>
          <a:p>
            <a:pPr marL="0" lvl="0" indent="0">
              <a:lnSpc>
                <a:spcPts val="4432"/>
              </a:lnSpc>
              <a:spcBef>
                <a:spcPct val="0"/>
              </a:spcBef>
            </a:pPr>
            <a:r>
              <a:rPr lang="en-US" sz="2954" u="none" strike="noStrike" dirty="0">
                <a:solidFill>
                  <a:srgbClr val="F5F5F3"/>
                </a:solidFill>
                <a:latin typeface="Times New Roman" panose="02020603050405020304" pitchFamily="18" charset="0"/>
                <a:cs typeface="Times New Roman" panose="02020603050405020304" pitchFamily="18" charset="0"/>
              </a:rPr>
              <a:t>OUR TEAM UTILIZED A VARIETY OF TECHNOLOGIES INCLUDING </a:t>
            </a:r>
          </a:p>
          <a:p>
            <a:pPr marL="0" lvl="0" indent="0">
              <a:lnSpc>
                <a:spcPts val="4432"/>
              </a:lnSpc>
              <a:spcBef>
                <a:spcPct val="0"/>
              </a:spcBef>
            </a:pPr>
            <a:r>
              <a:rPr lang="en-US" sz="2954" dirty="0">
                <a:solidFill>
                  <a:srgbClr val="F5F5F3"/>
                </a:solidFill>
                <a:latin typeface="Times New Roman" panose="02020603050405020304" pitchFamily="18" charset="0"/>
                <a:cs typeface="Times New Roman" panose="02020603050405020304" pitchFamily="18" charset="0"/>
              </a:rPr>
              <a:t>FROUNT END </a:t>
            </a:r>
            <a:r>
              <a:rPr lang="en-US" sz="2954" dirty="0">
                <a:solidFill>
                  <a:srgbClr val="F5F5F3"/>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954" u="none" strike="noStrike" dirty="0">
              <a:solidFill>
                <a:srgbClr val="F5F5F3"/>
              </a:solidFill>
              <a:latin typeface="Times New Roman" panose="02020603050405020304" pitchFamily="18" charset="0"/>
              <a:cs typeface="Times New Roman" panose="02020603050405020304" pitchFamily="18" charset="0"/>
            </a:endParaRPr>
          </a:p>
          <a:p>
            <a:pPr marL="0" lvl="0" indent="0">
              <a:lnSpc>
                <a:spcPts val="4432"/>
              </a:lnSpc>
              <a:spcBef>
                <a:spcPct val="0"/>
              </a:spcBef>
            </a:pPr>
            <a:r>
              <a:rPr lang="en-US" sz="2954" u="none" strike="noStrike" dirty="0">
                <a:solidFill>
                  <a:srgbClr val="F5F5F3"/>
                </a:solidFill>
                <a:latin typeface="Times New Roman" panose="02020603050405020304" pitchFamily="18" charset="0"/>
                <a:cs typeface="Times New Roman" panose="02020603050405020304" pitchFamily="18" charset="0"/>
              </a:rPr>
              <a:t>HTML ,</a:t>
            </a:r>
            <a:r>
              <a:rPr lang="en-US" sz="2954" dirty="0">
                <a:solidFill>
                  <a:srgbClr val="F5F5F3"/>
                </a:solidFill>
                <a:latin typeface="Times New Roman" panose="02020603050405020304" pitchFamily="18" charset="0"/>
                <a:cs typeface="Times New Roman" panose="02020603050405020304" pitchFamily="18" charset="0"/>
              </a:rPr>
              <a:t>CSS</a:t>
            </a:r>
            <a:r>
              <a:rPr lang="en-US" sz="2954" u="none" strike="noStrike" dirty="0">
                <a:solidFill>
                  <a:srgbClr val="F5F5F3"/>
                </a:solidFill>
                <a:latin typeface="Times New Roman" panose="02020603050405020304" pitchFamily="18" charset="0"/>
                <a:cs typeface="Times New Roman" panose="02020603050405020304" pitchFamily="18" charset="0"/>
              </a:rPr>
              <a:t>,JAVA SCRIPT ,</a:t>
            </a:r>
            <a:r>
              <a:rPr lang="en-US" sz="2954" dirty="0" err="1">
                <a:solidFill>
                  <a:srgbClr val="F5F5F3"/>
                </a:solidFill>
                <a:latin typeface="Times New Roman" panose="02020603050405020304" pitchFamily="18" charset="0"/>
                <a:cs typeface="Times New Roman" panose="02020603050405020304" pitchFamily="18" charset="0"/>
              </a:rPr>
              <a:t>BOOTSTRAP,</a:t>
            </a:r>
            <a:r>
              <a:rPr lang="en-US" sz="2954" u="none" strike="noStrike" dirty="0" err="1">
                <a:solidFill>
                  <a:srgbClr val="F5F5F3"/>
                </a:solidFill>
                <a:latin typeface="Times New Roman" panose="02020603050405020304" pitchFamily="18" charset="0"/>
                <a:cs typeface="Times New Roman" panose="02020603050405020304" pitchFamily="18" charset="0"/>
              </a:rPr>
              <a:t>jQuery</a:t>
            </a:r>
            <a:endParaRPr lang="en-US" sz="2954" u="none" strike="noStrike" dirty="0">
              <a:solidFill>
                <a:srgbClr val="F5F5F3"/>
              </a:solidFill>
              <a:latin typeface="Times New Roman" panose="02020603050405020304" pitchFamily="18" charset="0"/>
              <a:cs typeface="Times New Roman" panose="02020603050405020304" pitchFamily="18" charset="0"/>
            </a:endParaRPr>
          </a:p>
          <a:p>
            <a:pPr marL="0" lvl="0" indent="0">
              <a:lnSpc>
                <a:spcPts val="4432"/>
              </a:lnSpc>
              <a:spcBef>
                <a:spcPct val="0"/>
              </a:spcBef>
            </a:pPr>
            <a:endParaRPr lang="en-US" sz="2954" dirty="0">
              <a:solidFill>
                <a:srgbClr val="F5F5F3"/>
              </a:solidFill>
              <a:latin typeface="Times New Roman" panose="02020603050405020304" pitchFamily="18" charset="0"/>
              <a:cs typeface="Times New Roman" panose="02020603050405020304" pitchFamily="18" charset="0"/>
            </a:endParaRPr>
          </a:p>
          <a:p>
            <a:pPr marL="0" lvl="0" indent="0">
              <a:lnSpc>
                <a:spcPts val="4432"/>
              </a:lnSpc>
              <a:spcBef>
                <a:spcPct val="0"/>
              </a:spcBef>
            </a:pPr>
            <a:r>
              <a:rPr lang="en-US" sz="2954" u="none" strike="noStrike" dirty="0">
                <a:solidFill>
                  <a:srgbClr val="F5F5F3"/>
                </a:solidFill>
                <a:latin typeface="Times New Roman" panose="02020603050405020304" pitchFamily="18" charset="0"/>
                <a:cs typeface="Times New Roman" panose="02020603050405020304" pitchFamily="18" charset="0"/>
              </a:rPr>
              <a:t>BACKEND </a:t>
            </a:r>
            <a:r>
              <a:rPr lang="en-US" sz="2954" u="none" strike="noStrike" dirty="0">
                <a:solidFill>
                  <a:srgbClr val="F5F5F3"/>
                </a:solidFill>
                <a:latin typeface="Times New Roman" panose="02020603050405020304" pitchFamily="18" charset="0"/>
                <a:cs typeface="Times New Roman" panose="02020603050405020304" pitchFamily="18" charset="0"/>
                <a:sym typeface="Wingdings" panose="05000000000000000000" pitchFamily="2" charset="2"/>
              </a:rPr>
              <a:t>Frameworks Node.js , Django , DBMS</a:t>
            </a:r>
            <a:endParaRPr lang="en-US" sz="2954" u="none" strike="noStrike" dirty="0">
              <a:solidFill>
                <a:srgbClr val="F5F5F3"/>
              </a:solidFill>
              <a:latin typeface="Times New Roman" panose="02020603050405020304" pitchFamily="18" charset="0"/>
              <a:cs typeface="Times New Roman" panose="02020603050405020304" pitchFamily="18" charset="0"/>
            </a:endParaRPr>
          </a:p>
          <a:p>
            <a:pPr marL="0" lvl="0" indent="0">
              <a:lnSpc>
                <a:spcPts val="4432"/>
              </a:lnSpc>
              <a:spcBef>
                <a:spcPct val="0"/>
              </a:spcBef>
            </a:pPr>
            <a:endParaRPr lang="en-US" sz="2954" u="none" strike="noStrike" dirty="0">
              <a:solidFill>
                <a:srgbClr val="F5F5F3"/>
              </a:solidFill>
              <a:latin typeface="Times New Roman" panose="02020603050405020304" pitchFamily="18" charset="0"/>
              <a:cs typeface="Times New Roman" panose="02020603050405020304" pitchFamily="18" charset="0"/>
            </a:endParaRPr>
          </a:p>
          <a:p>
            <a:pPr marL="0" lvl="0" indent="0">
              <a:lnSpc>
                <a:spcPts val="4432"/>
              </a:lnSpc>
              <a:spcBef>
                <a:spcPct val="0"/>
              </a:spcBef>
            </a:pPr>
            <a:r>
              <a:rPr lang="en-US" sz="2954" u="none" strike="noStrike" dirty="0">
                <a:solidFill>
                  <a:srgbClr val="F5F5F3"/>
                </a:solidFill>
                <a:latin typeface="Times New Roman" panose="02020603050405020304" pitchFamily="18" charset="0"/>
                <a:cs typeface="Times New Roman" panose="02020603050405020304" pitchFamily="18" charset="0"/>
              </a:rPr>
              <a:t>GITHUB AND AWS. </a:t>
            </a:r>
            <a:r>
              <a:rPr lang="en-US" sz="2954" u="none" strike="noStrike" dirty="0" err="1">
                <a:solidFill>
                  <a:srgbClr val="F5F5F3"/>
                </a:solidFill>
                <a:latin typeface="Times New Roman" panose="02020603050405020304" pitchFamily="18" charset="0"/>
                <a:cs typeface="Times New Roman" panose="02020603050405020304" pitchFamily="18" charset="0"/>
              </a:rPr>
              <a:t>Etc</a:t>
            </a:r>
            <a:r>
              <a:rPr lang="en-US" sz="2954" u="none" strike="noStrike" dirty="0">
                <a:solidFill>
                  <a:srgbClr val="F5F5F3"/>
                </a:solidFill>
                <a:latin typeface="Times New Roman" panose="02020603050405020304" pitchFamily="18" charset="0"/>
                <a:cs typeface="Times New Roman" panose="02020603050405020304" pitchFamily="18" charset="0"/>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753</Words>
  <Application>Microsoft Office PowerPoint</Application>
  <PresentationFormat>Custom</PresentationFormat>
  <Paragraphs>103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Mont Bold</vt:lpstr>
      <vt:lpstr>League Spartan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Harshil Dhoot</dc:creator>
  <cp:lastModifiedBy>harshil dhoot</cp:lastModifiedBy>
  <cp:revision>6</cp:revision>
  <dcterms:created xsi:type="dcterms:W3CDTF">2006-08-16T00:00:00Z</dcterms:created>
  <dcterms:modified xsi:type="dcterms:W3CDTF">2023-10-28T05:46:52Z</dcterms:modified>
  <dc:identifier>DAFxrxF-qp8</dc:identifier>
</cp:coreProperties>
</file>